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8" r:id="rId2"/>
    <p:sldId id="349" r:id="rId3"/>
    <p:sldId id="337" r:id="rId4"/>
    <p:sldId id="344" r:id="rId5"/>
    <p:sldId id="348" r:id="rId6"/>
    <p:sldId id="338" r:id="rId7"/>
    <p:sldId id="319" r:id="rId8"/>
    <p:sldId id="320" r:id="rId9"/>
    <p:sldId id="340" r:id="rId10"/>
    <p:sldId id="352" r:id="rId11"/>
    <p:sldId id="346" r:id="rId12"/>
    <p:sldId id="347" r:id="rId13"/>
    <p:sldId id="324" r:id="rId14"/>
    <p:sldId id="341" r:id="rId15"/>
    <p:sldId id="350" r:id="rId16"/>
    <p:sldId id="342" r:id="rId17"/>
    <p:sldId id="333" r:id="rId18"/>
    <p:sldId id="332" r:id="rId19"/>
    <p:sldId id="331" r:id="rId20"/>
    <p:sldId id="330" r:id="rId21"/>
    <p:sldId id="329" r:id="rId22"/>
    <p:sldId id="328" r:id="rId23"/>
    <p:sldId id="343" r:id="rId24"/>
    <p:sldId id="351" r:id="rId25"/>
    <p:sldId id="33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9" autoAdjust="0"/>
    <p:restoredTop sz="94781"/>
  </p:normalViewPr>
  <p:slideViewPr>
    <p:cSldViewPr snapToGrid="0" snapToObjects="1"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8980-F589-624D-A3B3-20EBCDE022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4D38-0920-E940-8500-26FFBD82A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invoice1-trial.nic.in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CD16554-5790-4EDA-A404-E5D0A53574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268" y="301083"/>
            <a:ext cx="8787161" cy="48730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dirty="0" smtClean="0">
                <a:solidFill>
                  <a:schemeClr val="bg1"/>
                </a:solidFill>
                <a:latin typeface="Palatino Linotype" pitchFamily="18" charset="0"/>
              </a:rPr>
              <a:t>E-Invoicing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353978"/>
            <a:ext cx="7405352" cy="55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7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EB6B7C-50A6-4EF5-9E1D-32DD8497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42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IN" sz="3600" dirty="0" smtClean="0">
                <a:solidFill>
                  <a:schemeClr val="bg1"/>
                </a:solidFill>
                <a:latin typeface="Palatino Linotype" pitchFamily="18" charset="0"/>
              </a:rPr>
              <a:t>Applicability of e-invoice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A6AAE2-6DC7-44F5-9845-251A00202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7785"/>
            <a:ext cx="7886700" cy="443818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 to B </a:t>
            </a: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: Business to Business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 to G </a:t>
            </a: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: Business to Government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Export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Through </a:t>
            </a:r>
            <a:r>
              <a:rPr lang="en-IN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E-Commerce </a:t>
            </a: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Operators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 Reverse </a:t>
            </a:r>
            <a:r>
              <a:rPr lang="en-IN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Charged </a:t>
            </a: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transactions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07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2CCC1-14C8-4076-A4F3-77656765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Applicability of E-Invoice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A11E67-8614-4A03-B60D-002CEBB8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Invoices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Debit Note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Credit Note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The following are not to be entered</a:t>
            </a: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Delivery challan</a:t>
            </a: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Bill of Supply</a:t>
            </a:r>
          </a:p>
          <a:p>
            <a:pPr marL="742950" lvl="1" indent="-28575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Job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work</a:t>
            </a:r>
            <a:endParaRPr lang="en-US" dirty="0">
              <a:solidFill>
                <a:schemeClr val="bg1"/>
              </a:solidFill>
              <a:latin typeface="Palatino Linotype" pitchFamily="18" charset="0"/>
              <a:ea typeface="Verdana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082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45689"/>
            <a:ext cx="7772400" cy="52410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Palatino Linotype" pitchFamily="18" charset="0"/>
              </a:rPr>
              <a:t>Process of e invoice</a:t>
            </a:r>
            <a:endParaRPr lang="en-US" sz="32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6E55F98-C9A0-47B7-B2DC-52A651D14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176" y="1003610"/>
            <a:ext cx="8675648" cy="472811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E-invoice will be created by Taxpayers on their own accounting/billing/ERP System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The e-invoice, as prepared, will be reported on Invoice Reference Portals (IRP)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IRP will generate unique Invoice Reference Number (IRN) which will be attached on the e-invoice and system will digitally sign the same and return to taxpayer (supplier) as well as recipient</a:t>
            </a:r>
            <a:r>
              <a:rPr lang="en-IN" sz="2400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  <a:endParaRPr lang="en-IN" sz="2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3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6E55F98-C9A0-47B7-B2DC-52A651D1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556592"/>
            <a:ext cx="8731405" cy="486290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None/>
            </a:pPr>
            <a:endParaRPr lang="en-IN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The IRP will also generate a QR code which will consist of the following :</a:t>
            </a:r>
          </a:p>
          <a:p>
            <a:pPr marL="628650" lvl="1" indent="-1714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GSTIN of supplier &amp; Recipient</a:t>
            </a:r>
          </a:p>
          <a:p>
            <a:pPr marL="628650" lvl="1" indent="-1714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Invoice number as given by Supplier</a:t>
            </a:r>
          </a:p>
          <a:p>
            <a:pPr marL="628650" lvl="1" indent="-1714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Date of generation of invoice</a:t>
            </a:r>
          </a:p>
          <a:p>
            <a:pPr marL="628650" lvl="1" indent="-1714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Invoice value (taxable value and gross tax)</a:t>
            </a:r>
          </a:p>
          <a:p>
            <a:pPr marL="628650" lvl="1" indent="-1714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Number of line items</a:t>
            </a:r>
          </a:p>
          <a:p>
            <a:pPr marL="628650" lvl="1" indent="-1714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HSN Code of main item (the line item having highest taxable value)</a:t>
            </a:r>
          </a:p>
          <a:p>
            <a:pPr marL="628650" lvl="1" indent="-1714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8000" dirty="0" smtClean="0">
                <a:solidFill>
                  <a:schemeClr val="bg1"/>
                </a:solidFill>
                <a:latin typeface="Palatino Linotype" pitchFamily="18" charset="0"/>
              </a:rPr>
              <a:t>Unique Invoice Reference Number (hash)</a:t>
            </a:r>
          </a:p>
          <a:p>
            <a:pPr algn="just">
              <a:lnSpc>
                <a:spcPct val="150000"/>
              </a:lnSpc>
            </a:pPr>
            <a:endParaRPr lang="en-IN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3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6E55F98-C9A0-47B7-B2DC-52A651D1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6591"/>
            <a:ext cx="7733472" cy="52213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>
                <a:solidFill>
                  <a:schemeClr val="bg1"/>
                </a:solidFill>
                <a:latin typeface="Palatino Linotype" pitchFamily="18" charset="0"/>
              </a:rPr>
              <a:t>QR </a:t>
            </a: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code will enable Offline verification using Mobile App.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A taxpayer can continue to print his invoice as being done presently with logo. </a:t>
            </a:r>
            <a:endParaRPr lang="en-IN" sz="2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solidFill>
                  <a:schemeClr val="bg1"/>
                </a:solidFill>
                <a:latin typeface="Palatino Linotype" pitchFamily="18" charset="0"/>
              </a:rPr>
              <a:t>e-invoicing </a:t>
            </a: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system only mandates all taxpayers to report invoices on IRP in electronic format</a:t>
            </a:r>
            <a:r>
              <a:rPr lang="en-IN" sz="2400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  <a:endParaRPr lang="en-IN" sz="2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3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6E55F98-C9A0-47B7-B2DC-52A651D1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6591"/>
            <a:ext cx="7733472" cy="52213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>
                <a:solidFill>
                  <a:schemeClr val="bg1"/>
                </a:solidFill>
                <a:latin typeface="Palatino Linotype" pitchFamily="18" charset="0"/>
              </a:rPr>
              <a:t>ANX-1 </a:t>
            </a: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&amp; ANX-2 of the New Returns will be auto filled with the data available in e-invoice system.  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E-Way bill system will create Part-A of e-way bill using e-invoicing data. The person responsible will have to fill part-B for generation of e-way bill at the time of movement of the goods</a:t>
            </a:r>
          </a:p>
        </p:txBody>
      </p:sp>
    </p:spTree>
    <p:extLst>
      <p:ext uri="{BB962C8B-B14F-4D97-AF65-F5344CB8AC3E}">
        <p14:creationId xmlns:p14="http://schemas.microsoft.com/office/powerpoint/2010/main" val="125633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8E922-90AD-4AF9-ABF4-FFD35107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Modes for getting invoice registered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DAEA23-4160-4AFE-8BFA-2EF0AA289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Multiple modes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made 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available so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as to facilitate  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taxpayer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to use any of the following based 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on his/her need.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Web based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API based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SMS based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Offline tool based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GSP based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5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8AF71-18BD-4781-816A-16F57ADF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421"/>
            <a:ext cx="7886700" cy="27878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latino Linotype" pitchFamily="18" charset="0"/>
              </a:rPr>
              <a:t>Login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Page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2272DEE-0DDD-49B7-A1F3-ABE5D5703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15" y="702527"/>
            <a:ext cx="9010185" cy="39388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64E3F4-B568-40A1-83A6-A18D3E46506F}"/>
              </a:ext>
            </a:extLst>
          </p:cNvPr>
          <p:cNvSpPr/>
          <p:nvPr/>
        </p:nvSpPr>
        <p:spPr>
          <a:xfrm>
            <a:off x="133815" y="4641409"/>
            <a:ext cx="9010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If already registered with E-way bill, can use the same user id and password to login, if not can create the user id login by registering. 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The e-invoice and GST system are interlinked and both the portal shares the information in common.</a:t>
            </a:r>
          </a:p>
        </p:txBody>
      </p:sp>
    </p:spTree>
    <p:extLst>
      <p:ext uri="{BB962C8B-B14F-4D97-AF65-F5344CB8AC3E}">
        <p14:creationId xmlns:p14="http://schemas.microsoft.com/office/powerpoint/2010/main" val="2172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A52CB-699A-481D-A0CC-C1893C3F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572"/>
            <a:ext cx="7886700" cy="646770"/>
          </a:xfrm>
        </p:spPr>
        <p:txBody>
          <a:bodyPr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REGISTRATION FORM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4DE81D3-D3FB-411A-9310-C10EFF0F3B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65" y="836342"/>
            <a:ext cx="8999035" cy="57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708A743-C575-4882-82CA-1C33651B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118"/>
            <a:ext cx="7886700" cy="80288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Introduction</a:t>
            </a:r>
            <a:endParaRPr lang="en-IN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CD16554-5790-4EDA-A404-E5D0A535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3" y="1115122"/>
            <a:ext cx="8742557" cy="50618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• </a:t>
            </a:r>
            <a:r>
              <a:rPr lang="en-US" sz="2600" dirty="0" smtClean="0">
                <a:solidFill>
                  <a:schemeClr val="bg1"/>
                </a:solidFill>
                <a:latin typeface="Palatino Linotype" pitchFamily="18" charset="0"/>
              </a:rPr>
              <a:t>What is e-invoice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en-IN" sz="26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600" dirty="0" smtClean="0">
                <a:solidFill>
                  <a:schemeClr val="bg1"/>
                </a:solidFill>
                <a:latin typeface="Palatino Linotype" pitchFamily="18" charset="0"/>
              </a:rPr>
              <a:t>• </a:t>
            </a:r>
            <a:r>
              <a:rPr lang="en-US" sz="2600" dirty="0" smtClean="0">
                <a:solidFill>
                  <a:schemeClr val="bg1"/>
                </a:solidFill>
                <a:latin typeface="Palatino Linotype" pitchFamily="18" charset="0"/>
              </a:rPr>
              <a:t>Invoice generated by a software on the computer  is an e-invoice?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600" dirty="0" smtClean="0">
                <a:solidFill>
                  <a:schemeClr val="bg1"/>
                </a:solidFill>
                <a:latin typeface="Palatino Linotype" pitchFamily="18" charset="0"/>
              </a:rPr>
              <a:t>• Whether  </a:t>
            </a:r>
            <a:r>
              <a:rPr lang="en-US" sz="2600" dirty="0" smtClean="0">
                <a:solidFill>
                  <a:schemeClr val="bg1"/>
                </a:solidFill>
                <a:latin typeface="Palatino Linotype" pitchFamily="18" charset="0"/>
              </a:rPr>
              <a:t>invoices  generated in a central server is an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>
                <a:solidFill>
                  <a:schemeClr val="bg1"/>
                </a:solidFill>
                <a:latin typeface="Palatino Linotype" pitchFamily="18" charset="0"/>
              </a:rPr>
              <a:t>    e-invoice 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600" dirty="0" smtClean="0">
                <a:solidFill>
                  <a:schemeClr val="bg1"/>
                </a:solidFill>
                <a:latin typeface="Palatino Linotype" pitchFamily="18" charset="0"/>
              </a:rPr>
              <a:t>• </a:t>
            </a:r>
            <a:r>
              <a:rPr lang="en-US" sz="2600" dirty="0" smtClean="0">
                <a:solidFill>
                  <a:schemeClr val="bg1"/>
                </a:solidFill>
                <a:latin typeface="Palatino Linotype" pitchFamily="18" charset="0"/>
              </a:rPr>
              <a:t>E-invoice does not mean generation of invoices from 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>
                <a:solidFill>
                  <a:schemeClr val="bg1"/>
                </a:solidFill>
                <a:latin typeface="Palatino Linotype" pitchFamily="18" charset="0"/>
              </a:rPr>
              <a:t>    central portal of tax department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6788F-BCED-416A-A606-5731EBAF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816"/>
            <a:ext cx="7886700" cy="457200"/>
          </a:xfrm>
        </p:spPr>
        <p:txBody>
          <a:bodyPr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Main Menu of Screen</a:t>
            </a:r>
            <a:r>
              <a:rPr lang="en-IN" sz="2400" dirty="0">
                <a:latin typeface="Palatino Linotype" pitchFamily="18" charset="0"/>
              </a:rPr>
              <a:t> </a:t>
            </a:r>
            <a:endParaRPr lang="en-IN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3240889-ECD7-4FFC-BB49-98D38AFBA3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8" y="735980"/>
            <a:ext cx="8798312" cy="61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FE7492-8FCA-45E7-AC4F-D1420557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723"/>
            <a:ext cx="7886700" cy="557560"/>
          </a:xfrm>
        </p:spPr>
        <p:txBody>
          <a:bodyPr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IRN Generation FORM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2213D4A-0423-4C62-9877-17E2653368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14" y="758284"/>
            <a:ext cx="9010185" cy="60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3FC469-0729-41A2-8D93-CB98D120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02888"/>
          </a:xfrm>
        </p:spPr>
        <p:txBody>
          <a:bodyPr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Palatino Linotype" pitchFamily="18" charset="0"/>
              </a:rPr>
              <a:t>Final Generated E-Invoice 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322BE43-0EF6-4651-B1A7-872AAC8469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7922"/>
            <a:ext cx="9143999" cy="62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9C6E8E-B169-48B1-9F19-3862053D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02165"/>
          </a:xfrm>
        </p:spPr>
        <p:txBody>
          <a:bodyPr>
            <a:norm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Palatino Linotype" pitchFamily="18" charset="0"/>
              </a:rPr>
              <a:t>Workflow of E-invoice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0BD5B27-0B39-417D-B967-7AF455F1EE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2166"/>
            <a:ext cx="9144000" cy="62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176" y="189571"/>
            <a:ext cx="8541834" cy="66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63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ED51DE-D378-476A-B013-EE4DC1CC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53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Palatino Linotype" pitchFamily="18" charset="0"/>
              </a:rPr>
              <a:t>Trail Website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E4AD16-2739-4302-AFAD-84C44ECB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8" y="1271239"/>
            <a:ext cx="8776010" cy="4905724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https://einvoice1-trial.nic.in/</a:t>
            </a:r>
            <a:endParaRPr lang="en-I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82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2054"/>
            <a:ext cx="7886700" cy="188718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THANK YOU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Team SA Chennai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708A743-C575-4882-82CA-1C33651B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118"/>
            <a:ext cx="7886700" cy="80288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Introduction </a:t>
            </a:r>
            <a:r>
              <a:rPr lang="en-IN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 Contd)</a:t>
            </a:r>
            <a:endParaRPr lang="en-IN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CD16554-5790-4EDA-A404-E5D0A535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3" y="959006"/>
            <a:ext cx="8742557" cy="567597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Invoice generated by each software may look more or less same.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But they can’t be understood by another computer system even though business users understand them fully.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For example, an Invoice generated by SAP system cannot be read by a machine which is using ‘Tally’ system.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Likewise there are hundreds of accounting/billing software.</a:t>
            </a:r>
          </a:p>
          <a:p>
            <a:pPr algn="just">
              <a:lnSpc>
                <a:spcPct val="150000"/>
              </a:lnSpc>
            </a:pPr>
            <a:endParaRPr lang="en-US" sz="105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Data on such invoices can’t be understood by the GST System if reported in their respective formats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708A743-C575-4882-82CA-1C33651B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Current Status</a:t>
            </a:r>
            <a:endParaRPr lang="en-IN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CD16554-5790-4EDA-A404-E5D0A535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• Separate reporting of invoice data for GST Return and e-way Bill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• Both have different formats and hence the taxpayer has to prepare them every time.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• The format of reporting in GSTR-1 and that for e-way bill are different from original invoice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• Lots of errors creep </a:t>
            </a:r>
            <a:r>
              <a:rPr lang="en-IN" dirty="0" smtClean="0">
                <a:solidFill>
                  <a:schemeClr val="bg1"/>
                </a:solidFill>
                <a:latin typeface="Palatino Linotype" pitchFamily="18" charset="0"/>
              </a:rPr>
              <a:t>in </a:t>
            </a: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manual processing by businesses.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>
                <a:solidFill>
                  <a:schemeClr val="bg1"/>
                </a:solidFill>
                <a:latin typeface="Palatino Linotype" pitchFamily="18" charset="0"/>
              </a:rPr>
              <a:t>• </a:t>
            </a: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Unscrupulous elements generate fake invoices, push them in the GST system and vanish.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8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756E81D-5BAE-4E91-AE14-26B061F9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160"/>
            <a:ext cx="7886700" cy="64291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Absence of standard</a:t>
            </a:r>
            <a:endParaRPr lang="en-IN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" name="Picture 13" descr="A screen shot of a clock&#10;&#10;Description automatically generated">
            <a:extLst>
              <a:ext uri="{FF2B5EF4-FFF2-40B4-BE49-F238E27FC236}">
                <a16:creationId xmlns:a16="http://schemas.microsoft.com/office/drawing/2014/main" xmlns="" id="{73F932EE-07B6-4A36-AD9E-996F6AE3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5" y="1215483"/>
            <a:ext cx="8842918" cy="45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7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708A743-C575-4882-82CA-1C33651B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118"/>
            <a:ext cx="7886700" cy="80288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Standardisation</a:t>
            </a:r>
            <a:endParaRPr lang="en-IN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CD16554-5790-4EDA-A404-E5D0A535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3" y="959006"/>
            <a:ext cx="8742557" cy="56759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Hence a need was felt to standardize the format  for sharing the data with others.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All these software would adopt the new e-Invoice  standard wherein they would re-align their data access and retrieval in the standard format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</a:rPr>
              <a:t>However, users of the software would not find any change since they would continue to see the physical output of the invoices in the same manner as it existed before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0D4E0F-B094-4B61-9D86-535E6606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 Linotype" pitchFamily="18" charset="0"/>
                <a:ea typeface="Verdana" pitchFamily="34" charset="0"/>
              </a:rPr>
              <a:t>Why E-invoice?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4594EA-0643-4DAB-935F-B0ECC18E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7496"/>
            <a:ext cx="7886700" cy="467946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The e-invoice system being implemented by tax departments across the globe consists of two important parts namely,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a) Generation of invoice in a standard format so that invoice generated on one system can be read by another system.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b) Reporting of e-invoice to a central system.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c) Reduction of Manual data entry,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Manual data entry leads to the following: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Transcription errors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Wrong entries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Need for standards to ensure complete inter-operability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Palatino Linotype" pitchFamily="18" charset="0"/>
              </a:rPr>
              <a:t>Elimination of need of manual data entry and transcription errors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78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4E1D8-CB63-4A68-9595-3886655B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4038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Palatino Linotype" pitchFamily="18" charset="0"/>
              </a:rPr>
              <a:t>Economies offering e-invoices</a:t>
            </a:r>
            <a:r>
              <a:rPr lang="en-IN" sz="3200" dirty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n-IN" sz="3200" dirty="0">
                <a:solidFill>
                  <a:schemeClr val="bg1"/>
                </a:solidFill>
                <a:latin typeface="Palatino Linotype" pitchFamily="18" charset="0"/>
              </a:rPr>
            </a:b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7679CFA-6D6B-4715-9A86-29B9634940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66" y="814039"/>
            <a:ext cx="8820614" cy="6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6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722"/>
            <a:ext cx="7886700" cy="5241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Legal Background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6116" y="869795"/>
          <a:ext cx="8987883" cy="482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299"/>
                <a:gridCol w="1400780"/>
                <a:gridCol w="6160804"/>
              </a:tblGrid>
              <a:tr h="4860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Notification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Legal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provisions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75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68/2019-CT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13.12.2019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Sub-Rules  (4),(5) and (6)  inserted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Rule 48 of CGST Rules</a:t>
                      </a:r>
                      <a:endParaRPr lang="en-US" dirty="0"/>
                    </a:p>
                  </a:txBody>
                  <a:tcPr/>
                </a:tc>
              </a:tr>
              <a:tr h="14476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69/2019-CT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13.12.2019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Notifying  10  e-invoicing portals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(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www.einvoice1.gst.gov.in;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(ii) www.einvoice2.gst.gov.in;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(iii) www.einvoice10.gst.gov.in</a:t>
                      </a:r>
                      <a:endParaRPr lang="en-US" dirty="0"/>
                    </a:p>
                  </a:txBody>
                  <a:tcPr/>
                </a:tc>
              </a:tr>
              <a:tr h="886713">
                <a:tc>
                  <a:txBody>
                    <a:bodyPr/>
                    <a:lstStyle/>
                    <a:p>
                      <a:r>
                        <a:rPr lang="en-US" dirty="0" smtClean="0"/>
                        <a:t>70/2019-CT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13.12.2019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E-invoice</a:t>
                      </a:r>
                      <a:r>
                        <a:rPr lang="en-US" baseline="0" dirty="0" smtClean="0"/>
                        <a:t> applicable to tax payers having a</a:t>
                      </a:r>
                      <a:r>
                        <a:rPr lang="en-US" dirty="0" smtClean="0"/>
                        <a:t>ggregate Turnover </a:t>
                      </a:r>
                      <a:r>
                        <a:rPr lang="en-US" b="1" dirty="0" smtClean="0"/>
                        <a:t>exceeding Rs. 100 Crores</a:t>
                      </a:r>
                      <a:r>
                        <a:rPr lang="en-US" dirty="0" smtClean="0"/>
                        <a:t>  in respect of  </a:t>
                      </a:r>
                      <a:r>
                        <a:rPr lang="en-US" b="1" dirty="0" smtClean="0"/>
                        <a:t>B to B transactions</a:t>
                      </a:r>
                      <a:endParaRPr lang="en-US" b="1" dirty="0"/>
                    </a:p>
                  </a:txBody>
                  <a:tcPr/>
                </a:tc>
              </a:tr>
              <a:tr h="4454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71/2019-CT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13.12.2019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 invoice  with QR Code mandatory w.e.f  01.04.2020 </a:t>
                      </a:r>
                      <a:endParaRPr lang="en-US" dirty="0"/>
                    </a:p>
                  </a:txBody>
                  <a:tcPr/>
                </a:tc>
              </a:tr>
              <a:tr h="10875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71/2019-CT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13.12.2019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QR Code for </a:t>
                      </a:r>
                      <a:r>
                        <a:rPr lang="en-US" b="1" dirty="0" smtClean="0"/>
                        <a:t>B to C  </a:t>
                      </a:r>
                      <a:r>
                        <a:rPr lang="en-US" dirty="0" smtClean="0"/>
                        <a:t>invoices mandatory w.e.f  01.04.2020  for tax payers </a:t>
                      </a:r>
                      <a:r>
                        <a:rPr lang="en-US" baseline="0" dirty="0" smtClean="0"/>
                        <a:t>having a</a:t>
                      </a:r>
                      <a:r>
                        <a:rPr lang="en-US" dirty="0" smtClean="0"/>
                        <a:t>ggregate Turnover </a:t>
                      </a:r>
                      <a:r>
                        <a:rPr lang="en-US" b="1" dirty="0" smtClean="0"/>
                        <a:t>Exceeding Rs. 500 Crores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818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Introduction</vt:lpstr>
      <vt:lpstr>Introduction ( Contd)</vt:lpstr>
      <vt:lpstr>Current Status</vt:lpstr>
      <vt:lpstr>Absence of standard</vt:lpstr>
      <vt:lpstr>Standardisation</vt:lpstr>
      <vt:lpstr>Why E-invoice?</vt:lpstr>
      <vt:lpstr>Economies offering e-invoices </vt:lpstr>
      <vt:lpstr>Legal Background</vt:lpstr>
      <vt:lpstr>PowerPoint Presentation</vt:lpstr>
      <vt:lpstr>Applicability of e-invoice  </vt:lpstr>
      <vt:lpstr>Applicability of E-Invoice</vt:lpstr>
      <vt:lpstr>Process of e invoice</vt:lpstr>
      <vt:lpstr>PowerPoint Presentation</vt:lpstr>
      <vt:lpstr>PowerPoint Presentation</vt:lpstr>
      <vt:lpstr>PowerPoint Presentation</vt:lpstr>
      <vt:lpstr>Modes for getting invoice registered</vt:lpstr>
      <vt:lpstr>Login Page</vt:lpstr>
      <vt:lpstr>REGISTRATION FORM</vt:lpstr>
      <vt:lpstr>Main Menu of Screen </vt:lpstr>
      <vt:lpstr>IRN Generation FORM</vt:lpstr>
      <vt:lpstr>Final Generated E-Invoice </vt:lpstr>
      <vt:lpstr>Workflow of E-invoice</vt:lpstr>
      <vt:lpstr>PowerPoint Presentation</vt:lpstr>
      <vt:lpstr>Trail Website</vt:lpstr>
      <vt:lpstr>THANK YOU  Team SA Chennai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K. Antony</dc:creator>
  <cp:lastModifiedBy>nithya</cp:lastModifiedBy>
  <cp:revision>274</cp:revision>
  <dcterms:created xsi:type="dcterms:W3CDTF">2018-06-06T09:29:13Z</dcterms:created>
  <dcterms:modified xsi:type="dcterms:W3CDTF">2020-03-14T04:13:01Z</dcterms:modified>
</cp:coreProperties>
</file>